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65" r:id="rId2"/>
    <p:sldId id="311" r:id="rId3"/>
    <p:sldId id="263" r:id="rId4"/>
    <p:sldId id="259" r:id="rId5"/>
    <p:sldId id="260" r:id="rId6"/>
    <p:sldId id="262" r:id="rId7"/>
    <p:sldId id="261" r:id="rId8"/>
    <p:sldId id="266" r:id="rId9"/>
    <p:sldId id="280" r:id="rId10"/>
    <p:sldId id="279" r:id="rId11"/>
    <p:sldId id="281" r:id="rId12"/>
    <p:sldId id="267" r:id="rId13"/>
    <p:sldId id="268" r:id="rId14"/>
    <p:sldId id="282" r:id="rId15"/>
    <p:sldId id="288" r:id="rId16"/>
    <p:sldId id="296" r:id="rId17"/>
    <p:sldId id="297" r:id="rId18"/>
    <p:sldId id="284" r:id="rId19"/>
    <p:sldId id="286" r:id="rId20"/>
    <p:sldId id="285" r:id="rId21"/>
    <p:sldId id="298" r:id="rId22"/>
    <p:sldId id="299" r:id="rId23"/>
    <p:sldId id="289" r:id="rId24"/>
    <p:sldId id="271" r:id="rId25"/>
    <p:sldId id="302" r:id="rId26"/>
    <p:sldId id="310" r:id="rId27"/>
    <p:sldId id="291" r:id="rId28"/>
    <p:sldId id="300" r:id="rId29"/>
    <p:sldId id="301" r:id="rId30"/>
    <p:sldId id="303" r:id="rId31"/>
    <p:sldId id="294" r:id="rId32"/>
    <p:sldId id="304" r:id="rId33"/>
    <p:sldId id="305" r:id="rId34"/>
    <p:sldId id="306" r:id="rId35"/>
    <p:sldId id="308" r:id="rId36"/>
    <p:sldId id="309" r:id="rId37"/>
    <p:sldId id="312" r:id="rId38"/>
    <p:sldId id="307" r:id="rId39"/>
    <p:sldId id="270" r:id="rId40"/>
    <p:sldId id="29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veen Chinnachamy" initials="N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5" d="100"/>
          <a:sy n="85" d="100"/>
        </p:scale>
        <p:origin x="82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23925" y="3789040"/>
            <a:ext cx="6384032" cy="57606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FF850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301184E-EA9E-4F22-8230-85AC7CEF736B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367808" y="4373342"/>
            <a:ext cx="7440149" cy="171995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E6E6E6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제목을입력하시오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00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1184E-EA9E-4F22-8230-85AC7CEF736B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0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1184E-EA9E-4F22-8230-85AC7CEF736B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13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86954"/>
            <a:ext cx="109728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rgbClr val="E97503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301184E-EA9E-4F22-8230-85AC7CEF736B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1268760"/>
            <a:ext cx="10972800" cy="5112568"/>
          </a:xfrm>
        </p:spPr>
        <p:txBody>
          <a:bodyPr>
            <a:normAutofit/>
          </a:bodyPr>
          <a:lstStyle>
            <a:lvl1pPr algn="l">
              <a:buNone/>
              <a:defRPr sz="20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817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F301184E-EA9E-4F22-8230-85AC7CEF736B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86954"/>
            <a:ext cx="109728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1268760"/>
            <a:ext cx="10972800" cy="511256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851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301184E-EA9E-4F22-8230-85AC7CEF736B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23392" y="2348880"/>
            <a:ext cx="10945216" cy="13920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b="0" kern="1200" baseline="0" dirty="0">
                <a:solidFill>
                  <a:srgbClr val="FF850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77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1184E-EA9E-4F22-8230-85AC7CEF736B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21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BBFD3-A458-4082-B0AB-534AAA7CB65E}"/>
              </a:ext>
            </a:extLst>
          </p:cNvPr>
          <p:cNvSpPr txBox="1"/>
          <p:nvPr/>
        </p:nvSpPr>
        <p:spPr>
          <a:xfrm>
            <a:off x="989985" y="3814600"/>
            <a:ext cx="10910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PLANING , ANALYSIS AND DESIGN OF G+3 </a:t>
            </a:r>
          </a:p>
          <a:p>
            <a:pPr algn="just"/>
            <a:r>
              <a:rPr lang="en-US" sz="32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RESIDENTIAL BUILDING</a:t>
            </a:r>
          </a:p>
        </p:txBody>
      </p:sp>
    </p:spTree>
    <p:extLst>
      <p:ext uri="{BB962C8B-B14F-4D97-AF65-F5344CB8AC3E}">
        <p14:creationId xmlns:p14="http://schemas.microsoft.com/office/powerpoint/2010/main" val="207135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4CC6-D9F3-4389-B1D3-94070A70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LAYOUT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88616-4F3B-4177-B669-21285A1EA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18722" r="2573" b="18262"/>
          <a:stretch/>
        </p:blipFill>
        <p:spPr>
          <a:xfrm>
            <a:off x="0" y="1402671"/>
            <a:ext cx="12192000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0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1F55-866C-4406-B509-1D87053DE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SLAB LAYOUT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F58384-4EC6-48AC-9F5F-0B5165E7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15547" r="1113" b="5691"/>
          <a:stretch/>
        </p:blipFill>
        <p:spPr>
          <a:xfrm>
            <a:off x="0" y="2041865"/>
            <a:ext cx="12073631" cy="3842424"/>
          </a:xfrm>
        </p:spPr>
      </p:pic>
    </p:spTree>
    <p:extLst>
      <p:ext uri="{BB962C8B-B14F-4D97-AF65-F5344CB8AC3E}">
        <p14:creationId xmlns:p14="http://schemas.microsoft.com/office/powerpoint/2010/main" val="359002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A1416-758E-4E80-A71F-A39E569F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 SEPTIC TANK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FC2C0-5293-43BB-84AE-B3CC00D6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31" y="1026366"/>
            <a:ext cx="6718039" cy="58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A289ED-C317-4A21-B842-DEB5EF1AC3FB}"/>
              </a:ext>
            </a:extLst>
          </p:cNvPr>
          <p:cNvSpPr txBox="1"/>
          <p:nvPr/>
        </p:nvSpPr>
        <p:spPr>
          <a:xfrm>
            <a:off x="284085" y="115410"/>
            <a:ext cx="676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MODELLING</a:t>
            </a:r>
            <a:endParaRPr lang="en-IN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1515D7-5BAC-4AE1-A4F5-423B8BD0E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" t="6577" r="6092"/>
          <a:stretch/>
        </p:blipFill>
        <p:spPr>
          <a:xfrm>
            <a:off x="0" y="1269608"/>
            <a:ext cx="5836024" cy="505654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F907F7-7A32-47E0-B50C-8A20EADF7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89" y="1269608"/>
            <a:ext cx="6250725" cy="3597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756D7B-31A0-4D63-A6C7-51C89D6D4D72}"/>
              </a:ext>
            </a:extLst>
          </p:cNvPr>
          <p:cNvSpPr txBox="1"/>
          <p:nvPr/>
        </p:nvSpPr>
        <p:spPr>
          <a:xfrm>
            <a:off x="7817224" y="5109882"/>
            <a:ext cx="333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VIEW </a:t>
            </a:r>
            <a:endParaRPr lang="en-IN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04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11A3-1E08-40D9-B10B-367432E0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 3-D VIEW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F6E84-7043-4349-9237-993142825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2" r="7057"/>
          <a:stretch/>
        </p:blipFill>
        <p:spPr>
          <a:xfrm>
            <a:off x="143435" y="1065259"/>
            <a:ext cx="6275152" cy="5544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2F89D0-1AB2-4142-970C-3881136BD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r="5215"/>
          <a:stretch/>
        </p:blipFill>
        <p:spPr>
          <a:xfrm>
            <a:off x="6302330" y="1065259"/>
            <a:ext cx="5889670" cy="512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3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D1B3E-173E-4AB8-B14C-A4A9A650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6954"/>
            <a:ext cx="11152094" cy="796908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BENDING MOMENT DIAGRAM</a:t>
            </a:r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57FFD2-1338-45AD-BDCD-A382E3CA9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71" y="1051070"/>
            <a:ext cx="8283658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6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2FA3-60F9-47AE-A69A-469A7B09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DEAD LOADS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E3AC9A-DC94-403A-8AE1-3521F2862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73" y="1259449"/>
            <a:ext cx="7020584" cy="5113337"/>
          </a:xfrm>
        </p:spPr>
      </p:pic>
    </p:spTree>
    <p:extLst>
      <p:ext uri="{BB962C8B-B14F-4D97-AF65-F5344CB8AC3E}">
        <p14:creationId xmlns:p14="http://schemas.microsoft.com/office/powerpoint/2010/main" val="224847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9DF3-4C61-48EC-ABFA-D5242E3F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APLLIED LIVE LOADS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B30F5-6BAC-47ED-94E0-8149C1707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29" y="1322201"/>
            <a:ext cx="6974023" cy="5113337"/>
          </a:xfrm>
        </p:spPr>
      </p:pic>
    </p:spTree>
    <p:extLst>
      <p:ext uri="{BB962C8B-B14F-4D97-AF65-F5344CB8AC3E}">
        <p14:creationId xmlns:p14="http://schemas.microsoft.com/office/powerpoint/2010/main" val="1354490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C8E5-BAF0-4801-BF65-1C4E11BB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Design of Two Way Slab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34DA7-B160-4FA4-A2CA-119AFA70B5AE}"/>
              </a:ext>
            </a:extLst>
          </p:cNvPr>
          <p:cNvSpPr txBox="1"/>
          <p:nvPr/>
        </p:nvSpPr>
        <p:spPr>
          <a:xfrm>
            <a:off x="465431" y="1077180"/>
            <a:ext cx="1142176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SLAB NUMBER : 120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slab                =   6.59 m X 5.18 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depth, d      =   200mm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depth, D        =   220mm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Factored load, Wu     =   29.625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en-US" sz="2000" baseline="30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Moment, Mux           =   73.40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kNm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=   76.366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kNm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details </a:t>
            </a:r>
          </a:p>
          <a:p>
            <a:pPr marL="800100" lvl="1" indent="-342900" algn="just">
              <a:buSzPct val="45000"/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=1171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lang="en-US" sz="20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x direction 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0.87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 [1-((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d))]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-Along shorter span (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x-direction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reinforcement provided is of 16mm 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 at  200mm c-c  spacing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SzPct val="45000"/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1120.6mm</a:t>
            </a:r>
            <a:r>
              <a:rPr lang="en-US" sz="20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y direction [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0.87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 [1-((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d))]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-Along longer span (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y-direction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reinforcement provided is of 16mm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 at 200 mm c-c   spacing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for deflection </a:t>
            </a:r>
          </a:p>
          <a:p>
            <a:pPr algn="just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(L/d)max=( L/d)basic x kt x kc x </a:t>
            </a: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kf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=36.4</a:t>
            </a:r>
          </a:p>
          <a:p>
            <a:pPr algn="just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(L/d)actual  = 5180 / 200  = 25.9</a:t>
            </a:r>
          </a:p>
          <a:p>
            <a:pPr algn="just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(L/d)max  &gt; (L/d)actual , Hence slab is safe in deflection.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43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DC18-AD35-4802-98BF-1C7DC904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3495"/>
            <a:ext cx="6113929" cy="796908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SLAB</a:t>
            </a:r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FD17DC-0873-49A8-8AE6-B2C44E606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" r="2333" b="2607"/>
          <a:stretch/>
        </p:blipFill>
        <p:spPr>
          <a:xfrm>
            <a:off x="1847461" y="1101012"/>
            <a:ext cx="8341568" cy="57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2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D4E-109A-482B-9EA5-5910F91A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EF67B-D63F-4B90-A168-1FB9FB8E1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have planned, analyzed and designed a G+3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Residential building. For this Requirement a G+3 residential 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is planned using the popular drafting software AUTO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 2D. It is further analyzed using the premier analysis 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STADD PRO. Then by using REVIT the 3D view 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building is obtained based on the analysis of STADD PRO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salient features of the G+3 residential building is manually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the design and detailed drawing are represented in 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work.</a:t>
            </a:r>
            <a:endParaRPr lang="en-IN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183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8C23-F33E-4432-9E0F-CA3563D5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220C6E-8E43-42F2-AFB1-6357FC44755A}"/>
              </a:ext>
            </a:extLst>
          </p:cNvPr>
          <p:cNvSpPr txBox="1"/>
          <p:nvPr/>
        </p:nvSpPr>
        <p:spPr>
          <a:xfrm>
            <a:off x="609600" y="1153139"/>
            <a:ext cx="333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BEAM </a:t>
            </a: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NO: 174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80016-997C-495F-A3B1-AA1788A82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82" y="1329925"/>
            <a:ext cx="6843353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61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66C7-ABA1-42C8-A690-7F212ACF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STADD PRO </a:t>
            </a:r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CB23F-B3CC-4720-B4F9-77FBBA344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7859"/>
            <a:ext cx="5685013" cy="118882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2805F-87EE-42E4-970E-75FE4664F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4" y="3636217"/>
            <a:ext cx="6492803" cy="2095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23E431-5EEE-402D-83F0-00816933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90" y="1394919"/>
            <a:ext cx="5485910" cy="49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35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739D-D849-4D6F-BDCE-8F856FC1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BEAM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3BA2F-D139-423A-AAE8-823EF5AE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Beam 	        = 350mm X 400mm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span	        = 6590mm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depth, d 	        = 370mm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Factored moment, Mu(-)  = 181.56kNm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Factored moment, Mu(+) = 103.19kNm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altLang="en-US" sz="36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I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= 193 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/m   (</a:t>
            </a:r>
            <a:r>
              <a:rPr lang="en-I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altLang="en-US" sz="36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I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= 0.138 </a:t>
            </a:r>
            <a:r>
              <a:rPr lang="en-IN" altLang="en-US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altLang="en-US" sz="36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en-I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*bd</a:t>
            </a:r>
            <a:r>
              <a:rPr lang="en-US" sz="36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altLang="en-US" sz="36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M</a:t>
            </a:r>
            <a:r>
              <a:rPr lang="en-IN" altLang="en-US" sz="36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I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beam has to be designed for singly reinforced beam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1751mm</a:t>
            </a:r>
            <a:r>
              <a:rPr lang="en-US" sz="3600" i="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600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0.87 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 [1-((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)/(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 d))]</a:t>
            </a:r>
            <a:endParaRPr lang="en-IN" sz="36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600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reinforcement </a:t>
            </a:r>
          </a:p>
          <a:p>
            <a:pPr algn="l"/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-Provide 6 </a:t>
            </a:r>
            <a:r>
              <a:rPr lang="en-US" sz="36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20 mm </a:t>
            </a:r>
            <a:r>
              <a:rPr lang="en-US" sz="36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the top tension face near supports.</a:t>
            </a:r>
          </a:p>
          <a:p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868.1mm</a:t>
            </a:r>
            <a:r>
              <a:rPr lang="en-US" sz="36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600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0.87 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 [1-((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)/(</a:t>
            </a:r>
            <a:r>
              <a:rPr lang="en-US" sz="36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en-US" sz="36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 d))]</a:t>
            </a:r>
            <a:endParaRPr lang="en-US" sz="3600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reinforcement at midspan</a:t>
            </a:r>
          </a:p>
          <a:p>
            <a:pPr algn="l"/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-provide 4 </a:t>
            </a:r>
            <a:r>
              <a:rPr lang="en-US" sz="36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20 mm </a:t>
            </a:r>
            <a:r>
              <a:rPr lang="en-US" sz="36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sz="36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bottom tension at center span section </a:t>
            </a:r>
          </a:p>
          <a:p>
            <a:endParaRPr lang="en-IN" sz="2400" i="0" dirty="0"/>
          </a:p>
        </p:txBody>
      </p:sp>
    </p:spTree>
    <p:extLst>
      <p:ext uri="{BB962C8B-B14F-4D97-AF65-F5344CB8AC3E}">
        <p14:creationId xmlns:p14="http://schemas.microsoft.com/office/powerpoint/2010/main" val="4091436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4727-5A82-4D5C-AF73-264E79A8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BEAM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D5906-3C9E-4051-BD68-E084400BA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35" y="1058878"/>
            <a:ext cx="6453218" cy="579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37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C65-A1D2-41A5-9703-0A7D82B8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FROM STADD PRO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D84CFC-AE13-4790-B7E6-98B6D0ED7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6343"/>
            <a:ext cx="5730737" cy="1188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5B5DE1-F8FD-4514-92CB-F2F56774C541}"/>
              </a:ext>
            </a:extLst>
          </p:cNvPr>
          <p:cNvSpPr txBox="1"/>
          <p:nvPr/>
        </p:nvSpPr>
        <p:spPr>
          <a:xfrm>
            <a:off x="475282" y="2529144"/>
            <a:ext cx="5132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Muz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105.21        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59.13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25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4E96-A349-4521-865E-87011C4C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293"/>
            <a:ext cx="10972800" cy="796908"/>
          </a:xfrm>
        </p:spPr>
        <p:txBody>
          <a:bodyPr>
            <a:normAutofit/>
          </a:bodyPr>
          <a:lstStyle/>
          <a:p>
            <a:r>
              <a:rPr lang="en-US" dirty="0"/>
              <a:t>DESIGN OF COLUMN SUBJECTED TO UNIAXIAL BENDING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41539-A278-441D-B643-415671196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335" y="1119469"/>
            <a:ext cx="10972800" cy="5365305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column              = 300mm X 500mm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span               =3000mm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length, </a:t>
            </a:r>
            <a:r>
              <a:rPr lang="en-US" altLang="en-US" sz="2200" dirty="0">
                <a:solidFill>
                  <a:schemeClr val="tx1"/>
                </a:solidFill>
              </a:rPr>
              <a:t>L </a:t>
            </a:r>
            <a:r>
              <a:rPr lang="en-US" altLang="en-US" sz="2200" baseline="-25000" dirty="0">
                <a:solidFill>
                  <a:schemeClr val="tx1"/>
                </a:solidFill>
              </a:rPr>
              <a:t>eff</a:t>
            </a:r>
            <a:r>
              <a:rPr lang="en-US" sz="2200" i="0" dirty="0">
                <a:solidFill>
                  <a:schemeClr val="tx1"/>
                </a:solidFill>
                <a:cs typeface="Times New Roman" panose="02020603050405020304" pitchFamily="18" charset="0"/>
              </a:rPr>
              <a:t>      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=2100mm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Factored load, Pu          = 2154kN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Factored moment, </a:t>
            </a:r>
            <a:r>
              <a:rPr lang="en-US" sz="2200" i="0" dirty="0">
                <a:solidFill>
                  <a:schemeClr val="tx1"/>
                </a:solidFill>
                <a:ea typeface="Times New Roman" panose="02020603050405020304" pitchFamily="18" charset="0"/>
              </a:rPr>
              <a:t>M</a:t>
            </a:r>
            <a:r>
              <a:rPr lang="en-US" sz="2200" i="0" baseline="-25000" dirty="0">
                <a:solidFill>
                  <a:schemeClr val="tx1"/>
                </a:solidFill>
                <a:ea typeface="Times New Roman" panose="02020603050405020304" pitchFamily="18" charset="0"/>
              </a:rPr>
              <a:t>UX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=108.21kNm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2200" i="0" dirty="0">
                <a:solidFill>
                  <a:schemeClr val="tx1"/>
                </a:solidFill>
                <a:ea typeface="Times New Roman" panose="02020603050405020304" pitchFamily="18" charset="0"/>
              </a:rPr>
              <a:t>M</a:t>
            </a:r>
            <a:r>
              <a:rPr lang="en-US" sz="2200" i="0" baseline="-25000" dirty="0">
                <a:solidFill>
                  <a:schemeClr val="tx1"/>
                </a:solidFill>
                <a:ea typeface="Times New Roman" panose="02020603050405020304" pitchFamily="18" charset="0"/>
              </a:rPr>
              <a:t>UY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=59.13kNm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 </a:t>
            </a:r>
            <a:r>
              <a:rPr lang="en-US" sz="2200" i="0" dirty="0">
                <a:solidFill>
                  <a:schemeClr val="tx1"/>
                </a:solidFill>
                <a:cs typeface="Times New Roman" panose="02020603050405020304" pitchFamily="18" charset="0"/>
              </a:rPr>
              <a:t>moment       =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200" i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1.15 </a:t>
            </a:r>
            <a:r>
              <a:rPr lang="en-US" sz="2200" i="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r>
              <a:rPr lang="en-US" sz="2200" i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(M</a:t>
            </a:r>
            <a:r>
              <a:rPr lang="en-US" sz="2200" i="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ux2</a:t>
            </a:r>
            <a:r>
              <a:rPr lang="en-US" sz="2200" i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+ M</a:t>
            </a:r>
            <a:r>
              <a:rPr lang="en-US" sz="2200" i="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uy2</a:t>
            </a:r>
            <a:r>
              <a:rPr lang="en-US" sz="2200" i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)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141.8kNm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reinforcement</a:t>
            </a:r>
          </a:p>
          <a:p>
            <a:pPr algn="l"/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-Provide 10 </a:t>
            </a:r>
            <a:r>
              <a:rPr lang="en-US" sz="22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20mm bar which is equally distributed on two Sides </a:t>
            </a:r>
          </a:p>
          <a:p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provided =</a:t>
            </a:r>
            <a:r>
              <a:rPr lang="en-US" sz="2200" i="0" dirty="0">
                <a:solidFill>
                  <a:schemeClr val="tx1"/>
                </a:solidFill>
                <a:cs typeface="Times New Roman" panose="02020603050405020304" pitchFamily="18" charset="0"/>
              </a:rPr>
              <a:t>3000mm</a:t>
            </a:r>
            <a:r>
              <a:rPr lang="en-US" sz="22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</a:t>
            </a:r>
            <a:r>
              <a:rPr lang="en-US" sz="2200" baseline="-250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uz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= 0.45f</a:t>
            </a:r>
            <a:r>
              <a:rPr lang="en-US" sz="220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ck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*A</a:t>
            </a:r>
            <a:r>
              <a:rPr lang="en-US" sz="220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sc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+0.75f</a:t>
            </a:r>
            <a:r>
              <a:rPr lang="en-US" sz="220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y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</a:t>
            </a:r>
            <a:r>
              <a:rPr lang="en-US" sz="220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sc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US" sz="22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l"/>
            <a:endParaRPr lang="en-US" sz="2200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Lateral ties</a:t>
            </a:r>
          </a:p>
          <a:p>
            <a:pPr algn="l"/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-provide  8 </a:t>
            </a:r>
            <a:r>
              <a:rPr lang="en-US" sz="22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 of lateral ties at 250 mm spacing</a:t>
            </a:r>
          </a:p>
        </p:txBody>
      </p:sp>
    </p:spTree>
    <p:extLst>
      <p:ext uri="{BB962C8B-B14F-4D97-AF65-F5344CB8AC3E}">
        <p14:creationId xmlns:p14="http://schemas.microsoft.com/office/powerpoint/2010/main" val="643219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FE87-D21A-4F36-A560-BFB4BAAA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COLUMN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E0737-F069-4E43-98AD-28D444D47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7"/>
          <a:stretch/>
        </p:blipFill>
        <p:spPr>
          <a:xfrm>
            <a:off x="1744794" y="1067032"/>
            <a:ext cx="8238960" cy="562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0191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8BAB-33F0-440A-B548-3F0143C8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SUBJECTED TO BIAXIAL BENDING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8EC74-DAB9-4306-8B4F-098FB80D0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29" y="1425389"/>
            <a:ext cx="6533336" cy="519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5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ACDD-3687-46AC-9E19-0294AAE9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4D1BC-A87D-4D48-A537-A54C69259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5" y="1546892"/>
            <a:ext cx="8213361" cy="1718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76035-3DA2-45EF-86C7-F38588BB0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6" y="4022989"/>
            <a:ext cx="6202121" cy="5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39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DF30-7B84-4FFB-9BB2-79A20554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OF COLUMN SUBJECTED TO BIAXIAL BENDING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3BD23-33D6-4FCF-A403-73B1E2BC2900}"/>
              </a:ext>
            </a:extLst>
          </p:cNvPr>
          <p:cNvSpPr txBox="1"/>
          <p:nvPr/>
        </p:nvSpPr>
        <p:spPr>
          <a:xfrm>
            <a:off x="259975" y="1134106"/>
            <a:ext cx="109111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Size of column                   = 300mm X 500mm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Effective span                    = 3000mm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Effective length, El            = 2100mm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Factored load, Pu              = 1060 </a:t>
            </a:r>
            <a:r>
              <a:rPr lang="en-US" sz="2200" dirty="0" err="1">
                <a:latin typeface="+mj-lt"/>
                <a:cs typeface="Times New Roman" panose="02020603050405020304" pitchFamily="18" charset="0"/>
              </a:rPr>
              <a:t>kN</a:t>
            </a:r>
            <a:endParaRPr lang="en-US" sz="2200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Factored Moment , </a:t>
            </a:r>
            <a:r>
              <a:rPr lang="en-US" sz="2200" dirty="0">
                <a:latin typeface="+mj-lt"/>
                <a:ea typeface="Times New Roman" panose="02020603050405020304" pitchFamily="18" charset="0"/>
              </a:rPr>
              <a:t>M</a:t>
            </a:r>
            <a:r>
              <a:rPr lang="en-US" sz="2200" baseline="-25000" dirty="0">
                <a:latin typeface="+mj-lt"/>
                <a:ea typeface="Times New Roman" panose="02020603050405020304" pitchFamily="18" charset="0"/>
              </a:rPr>
              <a:t>UX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  = 133kNm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                                   </a:t>
            </a:r>
            <a:r>
              <a:rPr lang="en-US" sz="2200" dirty="0">
                <a:latin typeface="+mj-lt"/>
                <a:ea typeface="Times New Roman" panose="02020603050405020304" pitchFamily="18" charset="0"/>
              </a:rPr>
              <a:t>M</a:t>
            </a:r>
            <a:r>
              <a:rPr lang="en-US" sz="2200" baseline="-25000" dirty="0">
                <a:latin typeface="+mj-lt"/>
                <a:ea typeface="Times New Roman" panose="02020603050405020304" pitchFamily="18" charset="0"/>
              </a:rPr>
              <a:t>UY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  = 75.5 </a:t>
            </a:r>
            <a:r>
              <a:rPr lang="en-US" sz="2200" dirty="0" err="1">
                <a:latin typeface="+mj-lt"/>
                <a:cs typeface="Times New Roman" panose="02020603050405020304" pitchFamily="18" charset="0"/>
              </a:rPr>
              <a:t>kNm</a:t>
            </a:r>
            <a:endParaRPr lang="en-US" sz="2200" dirty="0">
              <a:latin typeface="+mj-lt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Equivalent moment           =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1.15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(M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ux2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 + M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uy2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)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175.5kNm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Longitudinal reinforcement</a:t>
            </a:r>
          </a:p>
          <a:p>
            <a:pPr algn="l"/>
            <a:r>
              <a:rPr lang="en-US" sz="2200" dirty="0">
                <a:latin typeface="+mj-lt"/>
                <a:cs typeface="Times New Roman" panose="02020603050405020304" pitchFamily="18" charset="0"/>
              </a:rPr>
              <a:t>         -Provide 8 </a:t>
            </a:r>
            <a:r>
              <a:rPr lang="en-US" sz="2200" dirty="0" err="1">
                <a:latin typeface="+mj-lt"/>
                <a:cs typeface="Times New Roman" panose="02020603050405020304" pitchFamily="18" charset="0"/>
              </a:rPr>
              <a:t>nos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of 20mm bar which is equally distributed on two sides </a:t>
            </a:r>
          </a:p>
          <a:p>
            <a:r>
              <a:rPr lang="en-US" sz="2200" dirty="0">
                <a:latin typeface="+mj-lt"/>
                <a:cs typeface="Times New Roman" panose="02020603050405020304" pitchFamily="18" charset="0"/>
              </a:rPr>
              <a:t>          </a:t>
            </a:r>
            <a:r>
              <a:rPr lang="en-US" sz="2200" dirty="0" err="1">
                <a:latin typeface="+mj-lt"/>
              </a:rPr>
              <a:t>A</a:t>
            </a:r>
            <a:r>
              <a:rPr lang="en-US" sz="2200" baseline="-25000" dirty="0" err="1">
                <a:latin typeface="+mj-lt"/>
              </a:rPr>
              <a:t>st</a:t>
            </a:r>
            <a:r>
              <a:rPr lang="en-US" sz="2200" baseline="-25000" dirty="0">
                <a:latin typeface="+mj-lt"/>
              </a:rPr>
              <a:t> 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provided = 2512mm</a:t>
            </a:r>
            <a:r>
              <a:rPr lang="en-US" sz="2200" baseline="30000" dirty="0">
                <a:effectLst/>
                <a:latin typeface="+mj-lt"/>
                <a:ea typeface="Times New Roman" panose="02020603050405020304" pitchFamily="18" charset="0"/>
              </a:rPr>
              <a:t>2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effectLst/>
                <a:latin typeface="+mj-lt"/>
                <a:ea typeface="Times New Roman" panose="02020603050405020304" pitchFamily="18" charset="0"/>
              </a:rPr>
              <a:t>P</a:t>
            </a:r>
            <a:r>
              <a:rPr lang="en-US" sz="2200" baseline="-25000" dirty="0" err="1">
                <a:effectLst/>
                <a:latin typeface="+mj-lt"/>
                <a:ea typeface="Times New Roman" panose="02020603050405020304" pitchFamily="18" charset="0"/>
              </a:rPr>
              <a:t>uz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 = 0.45f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ck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200" dirty="0">
                <a:latin typeface="+mj-lt"/>
                <a:ea typeface="Times New Roman" panose="02020603050405020304" pitchFamily="18" charset="0"/>
              </a:rPr>
              <a:t>x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sc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+0.75f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y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sc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Lateral ties</a:t>
            </a:r>
          </a:p>
          <a:p>
            <a:pPr algn="l"/>
            <a:r>
              <a:rPr lang="en-US" sz="2200" dirty="0">
                <a:latin typeface="+mj-lt"/>
                <a:cs typeface="Times New Roman" panose="02020603050405020304" pitchFamily="18" charset="0"/>
              </a:rPr>
              <a:t>               -provide  8 </a:t>
            </a:r>
            <a:r>
              <a:rPr lang="en-US" sz="2200" dirty="0" err="1">
                <a:latin typeface="+mj-lt"/>
                <a:cs typeface="Times New Roman" panose="02020603050405020304" pitchFamily="18" charset="0"/>
              </a:rPr>
              <a:t>dia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bar of lateral ties at 250 mm spacing</a:t>
            </a:r>
          </a:p>
        </p:txBody>
      </p:sp>
    </p:spTree>
    <p:extLst>
      <p:ext uri="{BB962C8B-B14F-4D97-AF65-F5344CB8AC3E}">
        <p14:creationId xmlns:p14="http://schemas.microsoft.com/office/powerpoint/2010/main" val="259159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74E79B-B610-4C9F-ADCA-89799B022525}"/>
              </a:ext>
            </a:extLst>
          </p:cNvPr>
          <p:cNvSpPr txBox="1"/>
          <p:nvPr/>
        </p:nvSpPr>
        <p:spPr>
          <a:xfrm>
            <a:off x="115410" y="204187"/>
            <a:ext cx="37374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AFA18-6FB0-4B1B-8AD7-5B5944F43A60}"/>
              </a:ext>
            </a:extLst>
          </p:cNvPr>
          <p:cNvSpPr txBox="1"/>
          <p:nvPr/>
        </p:nvSpPr>
        <p:spPr>
          <a:xfrm>
            <a:off x="3968318" y="816746"/>
            <a:ext cx="7847862" cy="397031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 a complete design of the main structural </a:t>
            </a:r>
          </a:p>
          <a:p>
            <a:pPr algn="just"/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elements of a residential building with the </a:t>
            </a:r>
          </a:p>
          <a:p>
            <a:pPr algn="just"/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bio tank 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design is based on sustainable ideas.</a:t>
            </a:r>
          </a:p>
        </p:txBody>
      </p:sp>
    </p:spTree>
    <p:extLst>
      <p:ext uri="{BB962C8B-B14F-4D97-AF65-F5344CB8AC3E}">
        <p14:creationId xmlns:p14="http://schemas.microsoft.com/office/powerpoint/2010/main" val="3477962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60BE-0B6C-464C-A4ED-49368E82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COLUMN 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DA8061-593B-41D8-85B9-1570047DD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7" t="322" r="18395" b="-322"/>
          <a:stretch/>
        </p:blipFill>
        <p:spPr>
          <a:xfrm>
            <a:off x="2295329" y="1219764"/>
            <a:ext cx="7455099" cy="5059737"/>
          </a:xfrm>
        </p:spPr>
      </p:pic>
    </p:spTree>
    <p:extLst>
      <p:ext uri="{BB962C8B-B14F-4D97-AF65-F5344CB8AC3E}">
        <p14:creationId xmlns:p14="http://schemas.microsoft.com/office/powerpoint/2010/main" val="497530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0022A-C767-4F35-81D1-FB25B83A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STAIR CASE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10F8-FAE8-45B0-AE89-C47AF910A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5" y="1035698"/>
            <a:ext cx="10972800" cy="5822302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staircase                       = 2.1*4.5 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                                          = 150mm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Thread                                     = 280mm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of flight                             = 2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 of the flights                 = 950mm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 of the landing               = 2050mm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depth                       = 230mm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depth                         = 250mm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load on Landing           = 9 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load on waist portion  = 12.125kN/m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 45 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kNm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,(</a:t>
            </a:r>
            <a:r>
              <a:rPr lang="en-I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alt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0.138fckbd</a:t>
            </a:r>
            <a:r>
              <a:rPr lang="en-US" sz="20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=575mm</a:t>
            </a:r>
            <a:r>
              <a:rPr lang="en-US" baseline="30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0.87 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 [1-((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)/(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 d))]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Reinforcement</a:t>
            </a:r>
          </a:p>
          <a:p>
            <a:pPr algn="just"/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-Use 12mm 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 req for each flight @ 200mm spacing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Reinforcement, 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276mm</a:t>
            </a:r>
            <a:r>
              <a:rPr lang="en-US" baseline="30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-Use 8 mm </a:t>
            </a:r>
            <a:r>
              <a:rPr lang="en-US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 @ spacing 180mm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8610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A24D-764B-4DA2-ADA5-AD654826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STAIR CASE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E8D737-1374-4764-80B9-AD5FAF62E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" r="5110"/>
          <a:stretch/>
        </p:blipFill>
        <p:spPr>
          <a:xfrm>
            <a:off x="335902" y="1492547"/>
            <a:ext cx="11738484" cy="4917584"/>
          </a:xfrm>
        </p:spPr>
      </p:pic>
    </p:spTree>
    <p:extLst>
      <p:ext uri="{BB962C8B-B14F-4D97-AF65-F5344CB8AC3E}">
        <p14:creationId xmlns:p14="http://schemas.microsoft.com/office/powerpoint/2010/main" val="3022248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3ED5-3820-4753-A1FF-BF1A7D5A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FOOTING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3A7D-8B22-4801-B0BD-5E04163F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Size of footing             =	2.48 *1.55m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Overall </a:t>
            </a:r>
            <a:r>
              <a:rPr lang="en-US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depth,D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 =	600mm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Effective </a:t>
            </a:r>
            <a:r>
              <a:rPr lang="en-US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depth,d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 =	550mm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Main Reinforcement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Along xx</a:t>
            </a:r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=1011.17mm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[</a:t>
            </a:r>
            <a:r>
              <a:rPr lang="en-US" sz="2400" i="0" dirty="0">
                <a:solidFill>
                  <a:schemeClr val="tx1"/>
                </a:solidFill>
              </a:rPr>
              <a:t>M</a:t>
            </a:r>
            <a:r>
              <a:rPr lang="en-US" sz="2400" i="0" baseline="-25000" dirty="0">
                <a:solidFill>
                  <a:schemeClr val="tx1"/>
                </a:solidFill>
              </a:rPr>
              <a:t>u</a:t>
            </a:r>
            <a:r>
              <a:rPr lang="en-US" sz="2400" i="0" dirty="0">
                <a:solidFill>
                  <a:schemeClr val="tx1"/>
                </a:solidFill>
              </a:rPr>
              <a:t> = 0.87 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y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dirty="0">
                <a:solidFill>
                  <a:schemeClr val="tx1"/>
                </a:solidFill>
              </a:rPr>
              <a:t> d [1-((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y</a:t>
            </a:r>
            <a:r>
              <a:rPr lang="en-US" sz="2400" i="0" dirty="0">
                <a:solidFill>
                  <a:schemeClr val="tx1"/>
                </a:solidFill>
              </a:rPr>
              <a:t>)/(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ck</a:t>
            </a:r>
            <a:r>
              <a:rPr lang="en-US" sz="2400" i="0" dirty="0">
                <a:solidFill>
                  <a:schemeClr val="tx1"/>
                </a:solidFill>
              </a:rPr>
              <a:t> b d))]</a:t>
            </a:r>
            <a:endParaRPr lang="en-IN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    -Provide 8 </a:t>
            </a:r>
            <a:r>
              <a:rPr lang="en-IN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nos</a:t>
            </a:r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of 16 mm </a:t>
            </a:r>
            <a:r>
              <a:rPr lang="en-IN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dia</a:t>
            </a:r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bar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which is equally distributed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Along </a:t>
            </a:r>
            <a:r>
              <a:rPr lang="en-US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yy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= 1617.8 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[</a:t>
            </a:r>
            <a:r>
              <a:rPr lang="en-US" sz="2400" i="0" dirty="0">
                <a:solidFill>
                  <a:schemeClr val="tx1"/>
                </a:solidFill>
              </a:rPr>
              <a:t>M</a:t>
            </a:r>
            <a:r>
              <a:rPr lang="en-US" sz="2400" i="0" baseline="-25000" dirty="0">
                <a:solidFill>
                  <a:schemeClr val="tx1"/>
                </a:solidFill>
              </a:rPr>
              <a:t>u</a:t>
            </a:r>
            <a:r>
              <a:rPr lang="en-US" sz="2400" i="0" dirty="0">
                <a:solidFill>
                  <a:schemeClr val="tx1"/>
                </a:solidFill>
              </a:rPr>
              <a:t> = 0.87 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y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dirty="0">
                <a:solidFill>
                  <a:schemeClr val="tx1"/>
                </a:solidFill>
              </a:rPr>
              <a:t> d [1-((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y</a:t>
            </a:r>
            <a:r>
              <a:rPr lang="en-US" sz="2400" i="0" dirty="0">
                <a:solidFill>
                  <a:schemeClr val="tx1"/>
                </a:solidFill>
              </a:rPr>
              <a:t>)/(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ck</a:t>
            </a:r>
            <a:r>
              <a:rPr lang="en-US" sz="2400" i="0" dirty="0">
                <a:solidFill>
                  <a:schemeClr val="tx1"/>
                </a:solidFill>
              </a:rPr>
              <a:t> b d))]</a:t>
            </a:r>
            <a:endParaRPr lang="en-US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     -Provide 5 </a:t>
            </a:r>
            <a:r>
              <a:rPr lang="en-US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nos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of 16 mm </a:t>
            </a:r>
            <a:r>
              <a:rPr lang="en-US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dia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bar which is equally distributed</a:t>
            </a:r>
          </a:p>
          <a:p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Check for shear  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c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= 0.92N/mm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v</a:t>
            </a:r>
            <a:r>
              <a:rPr lang="en-US" altLang="en-US" sz="2400" i="0" dirty="0">
                <a:solidFill>
                  <a:schemeClr val="tx1"/>
                </a:solidFill>
              </a:rPr>
              <a:t> 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=0.33N/mm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endParaRPr lang="en-US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	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v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&lt;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c</a:t>
            </a:r>
            <a:endParaRPr lang="en-US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Check for two way shear,</a:t>
            </a:r>
            <a:r>
              <a:rPr lang="el-GR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c</a:t>
            </a:r>
            <a:r>
              <a:rPr lang="en-US" alt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=1.25N/mm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,</a:t>
            </a:r>
            <a:r>
              <a:rPr lang="el-GR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v</a:t>
            </a:r>
            <a:r>
              <a:rPr lang="en-US" alt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=0.56N/mm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endParaRPr lang="en-US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	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v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&lt;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c</a:t>
            </a:r>
            <a:endParaRPr lang="en-US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IN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4195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75D2D-8EEE-4CCA-A938-86BE7A6C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FOOTING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C91F17-2F2A-47EC-8E88-DA1246A03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2" r="12527"/>
          <a:stretch/>
        </p:blipFill>
        <p:spPr>
          <a:xfrm>
            <a:off x="976111" y="1203492"/>
            <a:ext cx="10532127" cy="5430574"/>
          </a:xfrm>
        </p:spPr>
      </p:pic>
    </p:spTree>
    <p:extLst>
      <p:ext uri="{BB962C8B-B14F-4D97-AF65-F5344CB8AC3E}">
        <p14:creationId xmlns:p14="http://schemas.microsoft.com/office/powerpoint/2010/main" val="291130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C559-6E1A-4ABF-84C0-C333C82B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 SEPTIC TANK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4B633-710B-4946-85F4-766BF6777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26367"/>
            <a:ext cx="6718039" cy="58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55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5C8A-308A-4211-BAC4-7CEC26F0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SEPTIC TANK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504C-639C-48B3-8E20-E4C286F3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73" y="1063486"/>
            <a:ext cx="10972800" cy="5707560"/>
          </a:xfrm>
        </p:spPr>
        <p:txBody>
          <a:bodyPr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of users          :  50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quantity of water supplied=per capita rate *population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required capacity of the tank =capacity for sewage + capacity of sludge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Tank size              :  4 * 2.5 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Qwet</a:t>
            </a:r>
            <a:r>
              <a:rPr lang="en-IN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= 6°             </a:t>
            </a:r>
            <a:r>
              <a:rPr lang="en-IN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Qdry</a:t>
            </a:r>
            <a:r>
              <a:rPr lang="en-IN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30°                     </a:t>
            </a:r>
            <a:r>
              <a:rPr lang="en-IN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Wsoil</a:t>
            </a:r>
            <a:r>
              <a:rPr lang="en-IN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20n/m 3</a:t>
            </a:r>
            <a:endParaRPr lang="en-US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depth       = 230</a:t>
            </a:r>
            <a:r>
              <a:rPr lang="en-IN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depth    = 200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load            =7.25kN/m </a:t>
            </a:r>
            <a:endParaRPr lang="en-US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Factored Load     = 11kN/m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0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=1232.41mm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(wall),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0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i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395mm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(roof slab)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i="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0.87 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0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0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 [1-((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0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0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)/(</a:t>
            </a:r>
            <a:r>
              <a:rPr lang="en-US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0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 d))]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reinforcement for base slab , roof  slab ,near face and away face water </a:t>
            </a:r>
          </a:p>
          <a:p>
            <a:pPr algn="just"/>
            <a:r>
              <a:rPr lang="en-IN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-Provide  12 mm bars @ 120 mm c/c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bars for base slab , roof  slab ,near face and away face water </a:t>
            </a:r>
          </a:p>
          <a:p>
            <a:pPr marL="0" indent="0" algn="just"/>
            <a:r>
              <a:rPr lang="en-IN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Distribution =0.3% of  b *d </a:t>
            </a:r>
          </a:p>
          <a:p>
            <a:pPr algn="just"/>
            <a:r>
              <a:rPr lang="en-IN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-Provide 10 mm bars @ 120 mm c/c </a:t>
            </a:r>
            <a:endParaRPr lang="en-US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77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4DA4-23A3-4CDE-B2B6-56B877E4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SEPTIC TANK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61037-F1B5-4483-9A92-154B437F0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" t="1188" r="4701" b="8104"/>
          <a:stretch/>
        </p:blipFill>
        <p:spPr>
          <a:xfrm>
            <a:off x="2211355" y="1088703"/>
            <a:ext cx="7501811" cy="5725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83CBF-EF7D-4733-8027-B39F8BBE34F0}"/>
              </a:ext>
            </a:extLst>
          </p:cNvPr>
          <p:cNvSpPr txBox="1"/>
          <p:nvPr/>
        </p:nvSpPr>
        <p:spPr>
          <a:xfrm>
            <a:off x="7305869" y="6484776"/>
            <a:ext cx="2323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DIMENSIONS ARE IN mm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908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F9A5-45EC-4D3A-8C49-A1BB3F47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9114E-C5EA-44BB-BD4B-2AB51540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 the structure has been planned using AUTOCADD software . It has been</a:t>
            </a:r>
          </a:p>
          <a:p>
            <a:pPr marL="0" indent="0" algn="just"/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Analyzed using STADD PRO. </a:t>
            </a:r>
          </a:p>
          <a:p>
            <a:pPr marL="0" indent="0" algn="just"/>
            <a:endParaRPr lang="en-US" sz="2400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gave us practical knowledge about how to design a building and its     </a:t>
            </a:r>
          </a:p>
          <a:p>
            <a:pPr marL="0" indent="0" algn="just"/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 as per code book.</a:t>
            </a:r>
          </a:p>
          <a:p>
            <a:pPr algn="just"/>
            <a:endParaRPr lang="en-IN" sz="2800" b="1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3140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4B6-D8E5-47C2-A925-B768640E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Referred Indian standard codes: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6CBD-E1CB-421C-AC32-CD54AF283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IS-456, Plain and reinforced Concrete-Code of Practice, Bureau of Indian Standards, New Delhi,2000.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875, Code of Practice for Design Loads (Other than Earthquake) for Buildings and Structures- Part 2Imposed Loads, (Second Revision), Bureau of Indian Standards, New Delhi,1987.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 16 - 1980 ,Design Aids for Reinforced Concrete to IS:456 - 1978 , Bureau of Indian Standard </a:t>
            </a:r>
          </a:p>
          <a:p>
            <a:pPr marL="0" lvl="0" indent="0" algn="just">
              <a:lnSpc>
                <a:spcPct val="150000"/>
              </a:lnSpc>
            </a:pP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New Delhi</a:t>
            </a:r>
            <a:endParaRPr lang="en-IN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i="0" dirty="0"/>
          </a:p>
        </p:txBody>
      </p:sp>
    </p:spTree>
    <p:extLst>
      <p:ext uri="{BB962C8B-B14F-4D97-AF65-F5344CB8AC3E}">
        <p14:creationId xmlns:p14="http://schemas.microsoft.com/office/powerpoint/2010/main" val="1740388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20218-BD3B-4EF5-A4FC-85C262AB8D26}"/>
              </a:ext>
            </a:extLst>
          </p:cNvPr>
          <p:cNvSpPr txBox="1"/>
          <p:nvPr/>
        </p:nvSpPr>
        <p:spPr>
          <a:xfrm>
            <a:off x="6951214" y="186430"/>
            <a:ext cx="4678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50F69A67-FB3C-4347-A612-649FA192D2FB}"/>
              </a:ext>
            </a:extLst>
          </p:cNvPr>
          <p:cNvSpPr/>
          <p:nvPr/>
        </p:nvSpPr>
        <p:spPr>
          <a:xfrm>
            <a:off x="3423645" y="1802224"/>
            <a:ext cx="5931943" cy="710214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Preparation or Schedules of drawings </a:t>
            </a: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EE21311-28FD-437A-9971-14A361883FC9}"/>
              </a:ext>
            </a:extLst>
          </p:cNvPr>
          <p:cNvSpPr/>
          <p:nvPr/>
        </p:nvSpPr>
        <p:spPr>
          <a:xfrm>
            <a:off x="3423645" y="2860474"/>
            <a:ext cx="5724747" cy="710214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/ Development 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08FBCA1E-49E4-45EF-8D85-665A4F43B1C4}"/>
              </a:ext>
            </a:extLst>
          </p:cNvPr>
          <p:cNvSpPr/>
          <p:nvPr/>
        </p:nvSpPr>
        <p:spPr>
          <a:xfrm>
            <a:off x="3480602" y="3925795"/>
            <a:ext cx="5719281" cy="710214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Optimizations </a:t>
            </a: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16100BD1-3400-4DF0-AD4A-66D79A00C240}"/>
              </a:ext>
            </a:extLst>
          </p:cNvPr>
          <p:cNvSpPr/>
          <p:nvPr/>
        </p:nvSpPr>
        <p:spPr>
          <a:xfrm>
            <a:off x="3529977" y="4813562"/>
            <a:ext cx="5669906" cy="710214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check out and  Report making 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07FD9E8A-7AB6-42D8-BD7C-01B8F85EF9F8}"/>
              </a:ext>
            </a:extLst>
          </p:cNvPr>
          <p:cNvSpPr/>
          <p:nvPr/>
        </p:nvSpPr>
        <p:spPr>
          <a:xfrm>
            <a:off x="3392117" y="5878883"/>
            <a:ext cx="5748653" cy="710214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57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7A7A-71A2-4B25-A3B1-29A7488EA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32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21F1-AFA5-44E8-B099-6A4446B1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1" dirty="0"/>
              <a:t>PROJECT DETAILS</a:t>
            </a:r>
            <a:endParaRPr lang="en-IN" sz="44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2E3C4-2901-406B-92AD-74AE073F6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 New Roman" panose="02020603050405020304" pitchFamily="18" charset="0"/>
              <a:buChar char="-"/>
            </a:pP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area                  :  24x13.21m</a:t>
            </a:r>
          </a:p>
          <a:p>
            <a:pPr>
              <a:buFont typeface="Times New Roman" panose="02020603050405020304" pitchFamily="18" charset="0"/>
              <a:buChar char="-"/>
            </a:pP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location                  : Coimbatore , Tamil Nadu </a:t>
            </a:r>
          </a:p>
          <a:p>
            <a:pPr algn="just">
              <a:buFont typeface="Times New Roman" panose="02020603050405020304" pitchFamily="18" charset="0"/>
              <a:buChar char="-"/>
            </a:pP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building        : RESIDENTIAL BUILDING</a:t>
            </a:r>
          </a:p>
          <a:p>
            <a:pPr algn="just">
              <a:buFont typeface="Times New Roman" panose="02020603050405020304" pitchFamily="18" charset="0"/>
              <a:buChar char="-"/>
            </a:pP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of stories                   : G +3</a:t>
            </a:r>
          </a:p>
          <a:p>
            <a:pPr algn="just">
              <a:buFont typeface="Times New Roman" panose="02020603050405020304" pitchFamily="18" charset="0"/>
              <a:buChar char="-"/>
            </a:pP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 of each story       : 3 m</a:t>
            </a:r>
          </a:p>
          <a:p>
            <a:pPr marL="0" indent="0" algn="just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Shape of the building     : Rectangular</a:t>
            </a:r>
          </a:p>
          <a:p>
            <a:pPr marL="0" indent="0" algn="just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Grade of concrete           : M25</a:t>
            </a:r>
          </a:p>
          <a:p>
            <a:pPr marL="0" indent="0" algn="just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Grade of steel                 : Fe 415</a:t>
            </a:r>
          </a:p>
          <a:p>
            <a:pPr marL="0" indent="0" algn="just"/>
            <a:endParaRPr 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1775" indent="-231775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04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18A7-23CC-4FB8-A654-06F5742C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CADD DRAWING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3BC64-4F88-423B-8A91-BD9FE677F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9" r="30051"/>
          <a:stretch/>
        </p:blipFill>
        <p:spPr>
          <a:xfrm>
            <a:off x="1323391" y="1106289"/>
            <a:ext cx="9691015" cy="57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4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33444-78AA-4034-A63C-CF3B45CE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CADD DRAWING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4F48D-5DB9-404F-86A8-910C8394B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3" t="6852" r="19949"/>
          <a:stretch/>
        </p:blipFill>
        <p:spPr>
          <a:xfrm>
            <a:off x="1343606" y="1040278"/>
            <a:ext cx="9694507" cy="57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2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C494-A2CC-4FFE-9ABB-C8E01AF7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AND CENTRE LINE PLAN DRAWING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146334-26A8-449A-8BCA-99F8ADAA4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4" r="27153"/>
          <a:stretch/>
        </p:blipFill>
        <p:spPr>
          <a:xfrm>
            <a:off x="2341984" y="1050047"/>
            <a:ext cx="6802016" cy="5720999"/>
          </a:xfrm>
        </p:spPr>
      </p:pic>
    </p:spTree>
    <p:extLst>
      <p:ext uri="{BB962C8B-B14F-4D97-AF65-F5344CB8AC3E}">
        <p14:creationId xmlns:p14="http://schemas.microsoft.com/office/powerpoint/2010/main" val="410335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B4C5-8DF3-41F9-B503-90515637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LAYOUT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501C4-601A-48D1-9057-5EE90AC77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3" r="21173"/>
          <a:stretch/>
        </p:blipFill>
        <p:spPr>
          <a:xfrm>
            <a:off x="1313184" y="1082092"/>
            <a:ext cx="8745217" cy="57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7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3399"/>
      </a:hlink>
      <a:folHlink>
        <a:srgbClr val="FF3399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SlideMembers_DesignDrawingandPenFreePowerpointTemplate_PS_9149</Template>
  <TotalTime>1516</TotalTime>
  <Words>1402</Words>
  <Application>Microsoft Office PowerPoint</Application>
  <PresentationFormat>Widescreen</PresentationFormat>
  <Paragraphs>180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굴림체</vt:lpstr>
      <vt:lpstr>맑은 고딕</vt:lpstr>
      <vt:lpstr>Arial</vt:lpstr>
      <vt:lpstr>Calibri Light</vt:lpstr>
      <vt:lpstr>Noto Sans</vt:lpstr>
      <vt:lpstr>Times New Roman</vt:lpstr>
      <vt:lpstr>Wingdings</vt:lpstr>
      <vt:lpstr>Office 테마</vt:lpstr>
      <vt:lpstr>PowerPoint Presentation</vt:lpstr>
      <vt:lpstr>ABSTRACT</vt:lpstr>
      <vt:lpstr>PowerPoint Presentation</vt:lpstr>
      <vt:lpstr>PowerPoint Presentation</vt:lpstr>
      <vt:lpstr>PROJECT DETAILS</vt:lpstr>
      <vt:lpstr>AUTO CADD DRAWING</vt:lpstr>
      <vt:lpstr>AUTO CADD DRAWING</vt:lpstr>
      <vt:lpstr>STRUCTURAL AND CENTRE LINE PLAN DRAWING</vt:lpstr>
      <vt:lpstr>COLUMN LAYOUT</vt:lpstr>
      <vt:lpstr>BEAM LAYOUT </vt:lpstr>
      <vt:lpstr>SLAB LAYOUT</vt:lpstr>
      <vt:lpstr>BIO SEPTIC TANK</vt:lpstr>
      <vt:lpstr>PowerPoint Presentation</vt:lpstr>
      <vt:lpstr>ANALYSIS RESULTS 3-D VIEW</vt:lpstr>
      <vt:lpstr>BENDING MOMENT DIAGRAM </vt:lpstr>
      <vt:lpstr>APPLIED DEAD LOADS </vt:lpstr>
      <vt:lpstr>APLLIED LIVE LOADS </vt:lpstr>
      <vt:lpstr>Design of Two Way Slab</vt:lpstr>
      <vt:lpstr>REINFORCEMENT OF SLAB </vt:lpstr>
      <vt:lpstr>ANALYSIS RESULTS</vt:lpstr>
      <vt:lpstr>From STADD PRO </vt:lpstr>
      <vt:lpstr>DESIGN OF BEAM</vt:lpstr>
      <vt:lpstr>REINFORCEMENT OF BEAM</vt:lpstr>
      <vt:lpstr>VALUE FROM STADD PRO</vt:lpstr>
      <vt:lpstr>DESIGN OF COLUMN SUBJECTED TO UNIAXIAL BENDING</vt:lpstr>
      <vt:lpstr>REINFORCEMENT OF COLUMN </vt:lpstr>
      <vt:lpstr>COLUMN SUBJECTED TO BIAXIAL BENDING</vt:lpstr>
      <vt:lpstr> </vt:lpstr>
      <vt:lpstr>DESIGN OF COLUMN SUBJECTED TO BIAXIAL BENDING</vt:lpstr>
      <vt:lpstr>REINFORCEMENT OF COLUMN </vt:lpstr>
      <vt:lpstr>DESIGN OF STAIR CASE</vt:lpstr>
      <vt:lpstr>REINFORCEMENT OF STAIR CASE </vt:lpstr>
      <vt:lpstr>DESIGN OF FOOTING</vt:lpstr>
      <vt:lpstr>REINFORCEMENT OF FOOTING </vt:lpstr>
      <vt:lpstr>BIO SEPTIC TANK</vt:lpstr>
      <vt:lpstr>DESIGN OF SEPTIC TANK </vt:lpstr>
      <vt:lpstr>REINFORCEMENT OF SEPTIC TANK</vt:lpstr>
      <vt:lpstr>CONCLUSION</vt:lpstr>
      <vt:lpstr>Referred Indian standard codes: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Chinnachamy</dc:creator>
  <cp:lastModifiedBy>Naveen C</cp:lastModifiedBy>
  <cp:revision>93</cp:revision>
  <dcterms:created xsi:type="dcterms:W3CDTF">2021-11-07T06:14:47Z</dcterms:created>
  <dcterms:modified xsi:type="dcterms:W3CDTF">2025-02-18T04:30:51Z</dcterms:modified>
</cp:coreProperties>
</file>